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67" r:id="rId5"/>
    <p:sldId id="269" r:id="rId6"/>
    <p:sldId id="276" r:id="rId7"/>
    <p:sldId id="271" r:id="rId8"/>
    <p:sldId id="277" r:id="rId9"/>
    <p:sldId id="270" r:id="rId10"/>
    <p:sldId id="278" r:id="rId11"/>
    <p:sldId id="260" r:id="rId12"/>
    <p:sldId id="279" r:id="rId13"/>
    <p:sldId id="274" r:id="rId14"/>
    <p:sldId id="280" r:id="rId15"/>
    <p:sldId id="273" r:id="rId16"/>
    <p:sldId id="263" r:id="rId17"/>
    <p:sldId id="272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8500" y="2404531"/>
            <a:ext cx="8801100" cy="1646302"/>
          </a:xfrm>
        </p:spPr>
        <p:txBody>
          <a:bodyPr/>
          <a:lstStyle/>
          <a:p>
            <a:r>
              <a:rPr lang="pl-PL" dirty="0" smtClean="0"/>
              <a:t>Znaczenie eventu w promocji miast i regionów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Olga Pietrzak</a:t>
            </a:r>
          </a:p>
          <a:p>
            <a:r>
              <a:rPr lang="pl-PL" dirty="0" smtClean="0"/>
              <a:t>Power Sp. z o.o.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3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dn19.se.smcloud.net/t/photos/thumbnails/197417/maciej_kot_768x0_rozmiar-niestandardo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7" y="358909"/>
            <a:ext cx="8296093" cy="55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Przykład nr 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Jarmark Dominikański, Gdańsk.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b="1" dirty="0"/>
              <a:t>Jarmark św. Dominika jest imprezą </a:t>
            </a:r>
            <a:r>
              <a:rPr lang="pl-PL" dirty="0"/>
              <a:t>plenerową o charakterze handlowo-rozrywkowym. </a:t>
            </a:r>
            <a:r>
              <a:rPr lang="pl-PL" b="1" dirty="0"/>
              <a:t>Najstarszą, najsłynniejszą i największą w Polsce i jedną z największych w Europie</a:t>
            </a:r>
            <a:r>
              <a:rPr lang="pl-PL" dirty="0"/>
              <a:t>. Jego tradycja sięga XIII </a:t>
            </a:r>
            <a:r>
              <a:rPr lang="pl-PL" dirty="0" smtClean="0"/>
              <a:t>wieku.</a:t>
            </a:r>
          </a:p>
          <a:p>
            <a:pPr algn="just"/>
            <a:r>
              <a:rPr lang="pl-PL" dirty="0" smtClean="0"/>
              <a:t>W </a:t>
            </a:r>
            <a:r>
              <a:rPr lang="pl-PL" dirty="0"/>
              <a:t>roku 2014 odbędzie się 754 Jarmark Świętego Dominika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W 2013 roku Jarmark odwiedziło </a:t>
            </a:r>
            <a:r>
              <a:rPr lang="pl-PL" b="1" dirty="0"/>
              <a:t>6,2 mln </a:t>
            </a:r>
            <a:r>
              <a:rPr lang="pl-PL" b="1" dirty="0" smtClean="0"/>
              <a:t>osób, tj. o 200 tys. osób więcej niż w roku 2012, wszystko na 41 tys. M2, ponad 1 tys. wystawców</a:t>
            </a:r>
            <a:r>
              <a:rPr lang="pl-PL" dirty="0" smtClean="0"/>
              <a:t>!</a:t>
            </a:r>
          </a:p>
          <a:p>
            <a:pPr algn="just"/>
            <a:r>
              <a:rPr lang="pl-PL" dirty="0"/>
              <a:t>Główne </a:t>
            </a:r>
            <a:r>
              <a:rPr lang="pl-PL" b="1" dirty="0"/>
              <a:t>atrakcje</a:t>
            </a:r>
            <a:r>
              <a:rPr lang="pl-PL" dirty="0"/>
              <a:t> Jarmarku Dominikańskiego to </a:t>
            </a:r>
            <a:r>
              <a:rPr lang="pl-PL" b="1" dirty="0"/>
              <a:t>oferta handlowa</a:t>
            </a:r>
            <a:r>
              <a:rPr lang="pl-PL" dirty="0"/>
              <a:t> ponad 1000 stoisk ze starociami, antykami, wyrobami artystycznymi, rzemieślniczymi i regionalnymi oraz </a:t>
            </a:r>
            <a:r>
              <a:rPr lang="pl-PL" b="1" dirty="0"/>
              <a:t>wydarzenia kulturalne</a:t>
            </a:r>
            <a:r>
              <a:rPr lang="pl-PL" dirty="0"/>
              <a:t>, artystyczne i koncerty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Jarmark od wielu lat coraz bardziej przyciąga uwagę wystawców </a:t>
            </a:r>
            <a:r>
              <a:rPr lang="pl-PL" dirty="0"/>
              <a:t>z zagranicy - Litwy, Niemiec, Austrii czy Turcji. </a:t>
            </a:r>
            <a:endParaRPr lang="pl-PL" dirty="0" smtClean="0"/>
          </a:p>
          <a:p>
            <a:pPr algn="just"/>
            <a:r>
              <a:rPr lang="pl-PL" dirty="0" smtClean="0"/>
              <a:t>Jarmark trwa ponad miesiąc, to jeden z jego podstawowych atutów (w tym roku 05.07 – 17.08).</a:t>
            </a:r>
          </a:p>
          <a:p>
            <a:pPr algn="just"/>
            <a:r>
              <a:rPr lang="pl-PL" dirty="0" smtClean="0"/>
              <a:t>Jarmark św. Dominika stał się jedną z podstawowych wizytówek Gdańska.</a:t>
            </a:r>
          </a:p>
          <a:p>
            <a:pPr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686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.polskatimes.pl/k/r/5/8d/43/4e1dde4d42323_o.jpg?1353382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0" y="352697"/>
            <a:ext cx="8377976" cy="55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Przykład nr 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Bieg Rzeźnika, Bieszczady.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Bieg Rzeźnika jest towarzyskim rajdem miłośników biegania i </a:t>
            </a:r>
            <a:r>
              <a:rPr lang="pl-PL" dirty="0" smtClean="0"/>
              <a:t>Bieszczad. </a:t>
            </a:r>
            <a:r>
              <a:rPr lang="pl-PL" dirty="0"/>
              <a:t>Blisko osiemdziesięciokilometrowa trasa wiedzie bieszczadzkim czerwonym szlakiem z Komańczy przez Cisną, góry Jasło i </a:t>
            </a:r>
            <a:r>
              <a:rPr lang="pl-PL" dirty="0" err="1"/>
              <a:t>Fereczata</a:t>
            </a:r>
            <a:r>
              <a:rPr lang="pl-PL" dirty="0"/>
              <a:t>, Smerek oraz połoniny do </a:t>
            </a:r>
            <a:r>
              <a:rPr lang="pl-PL" dirty="0" err="1"/>
              <a:t>Ustrzyków</a:t>
            </a:r>
            <a:r>
              <a:rPr lang="pl-PL" dirty="0"/>
              <a:t> Górnych. Limit czasu wynosi 16 godzin</a:t>
            </a:r>
            <a:r>
              <a:rPr lang="pl-PL" dirty="0" smtClean="0"/>
              <a:t>.</a:t>
            </a:r>
          </a:p>
          <a:p>
            <a:pPr algn="just" fontAlgn="t"/>
            <a:r>
              <a:rPr lang="pl-PL" dirty="0" smtClean="0"/>
              <a:t>Budowa </a:t>
            </a:r>
            <a:r>
              <a:rPr lang="pl-PL" dirty="0"/>
              <a:t>tradycji najtrudniejszego jednodniowego biegu organizowanego w </a:t>
            </a:r>
            <a:r>
              <a:rPr lang="pl-PL" dirty="0" smtClean="0"/>
              <a:t>Polsce.</a:t>
            </a:r>
            <a:endParaRPr lang="pl-PL" dirty="0"/>
          </a:p>
          <a:p>
            <a:pPr algn="just" fontAlgn="t"/>
            <a:r>
              <a:rPr lang="pl-PL" dirty="0"/>
              <a:t>I</a:t>
            </a:r>
            <a:r>
              <a:rPr lang="pl-PL" dirty="0" smtClean="0"/>
              <a:t>ntegracja </a:t>
            </a:r>
            <a:r>
              <a:rPr lang="pl-PL" dirty="0"/>
              <a:t>środowiska biegaczy </a:t>
            </a:r>
            <a:r>
              <a:rPr lang="pl-PL" dirty="0" smtClean="0"/>
              <a:t>ekstremalnych.</a:t>
            </a:r>
            <a:endParaRPr lang="pl-PL" dirty="0"/>
          </a:p>
          <a:p>
            <a:pPr algn="just" fontAlgn="t"/>
            <a:r>
              <a:rPr lang="pl-PL" dirty="0"/>
              <a:t>P</a:t>
            </a:r>
            <a:r>
              <a:rPr lang="pl-PL" dirty="0" smtClean="0"/>
              <a:t>romocja Bieszczad, </a:t>
            </a:r>
            <a:r>
              <a:rPr lang="pl-PL" dirty="0"/>
              <a:t>biegania i klubu OTK Rzeźnik</a:t>
            </a:r>
            <a:r>
              <a:rPr lang="pl-PL" dirty="0" smtClean="0"/>
              <a:t>.</a:t>
            </a:r>
          </a:p>
          <a:p>
            <a:pPr algn="just" fontAlgn="t"/>
            <a:r>
              <a:rPr lang="pl-PL" dirty="0"/>
              <a:t>Na starcie pierwszego biegu stanęło 10 osób. Do mety w mniej, niż 12 </a:t>
            </a:r>
            <a:r>
              <a:rPr lang="pl-PL" dirty="0" smtClean="0"/>
              <a:t>godzin (przewidywany czas to 16h) </a:t>
            </a:r>
            <a:r>
              <a:rPr lang="pl-PL" dirty="0"/>
              <a:t>dotarło 6 </a:t>
            </a:r>
            <a:r>
              <a:rPr lang="pl-PL" dirty="0" smtClean="0"/>
              <a:t>biegaczy</a:t>
            </a:r>
            <a:r>
              <a:rPr lang="pl-PL" dirty="0"/>
              <a:t>.</a:t>
            </a:r>
            <a:r>
              <a:rPr lang="pl-PL" dirty="0" smtClean="0"/>
              <a:t> Tak </a:t>
            </a:r>
            <a:r>
              <a:rPr lang="pl-PL" dirty="0"/>
              <a:t>narodził się jeden z najtrudniejszych biegów górskich w Polsce. </a:t>
            </a:r>
            <a:r>
              <a:rPr lang="pl-PL" dirty="0" smtClean="0"/>
              <a:t>W roku 2014 do 11 edycji biegu zgłoszonych jest już blisko 1000 osób.</a:t>
            </a:r>
          </a:p>
          <a:p>
            <a:pPr algn="just" fontAlgn="t"/>
            <a:r>
              <a:rPr lang="pl-PL" dirty="0"/>
              <a:t>Bieg organizowany jest przy współpracy z gminami Komańcza i Cisna.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737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utdoormagazyn.pl/wp-content/uploads/2013/06/Bieg_Rzeznik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00037"/>
            <a:ext cx="8366125" cy="55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Wg Europejskiego Instytutu Marketingu Miejsc (raport 2013) ranking </a:t>
            </a:r>
            <a:r>
              <a:rPr lang="pl-PL" dirty="0"/>
              <a:t>najbardziej </a:t>
            </a:r>
            <a:r>
              <a:rPr lang="pl-PL" dirty="0" smtClean="0"/>
              <a:t>efektywnych narzędzi </a:t>
            </a:r>
            <a:r>
              <a:rPr lang="pl-PL" dirty="0"/>
              <a:t>promocji </a:t>
            </a:r>
            <a:r>
              <a:rPr lang="pl-PL" dirty="0" smtClean="0"/>
              <a:t>miejsc przedstawia się następująco: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1 reklama </a:t>
            </a:r>
            <a:r>
              <a:rPr lang="pl-PL" dirty="0"/>
              <a:t>w </a:t>
            </a:r>
            <a:r>
              <a:rPr lang="pl-PL" dirty="0" smtClean="0"/>
              <a:t>TV,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2 </a:t>
            </a:r>
            <a:r>
              <a:rPr lang="pl-PL" dirty="0" smtClean="0"/>
              <a:t>reklama </a:t>
            </a:r>
            <a:r>
              <a:rPr lang="pl-PL" dirty="0"/>
              <a:t>w </a:t>
            </a:r>
            <a:r>
              <a:rPr lang="pl-PL" dirty="0" smtClean="0"/>
              <a:t>Internecie,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3 p</a:t>
            </a:r>
            <a:r>
              <a:rPr lang="pl-PL" dirty="0" smtClean="0"/>
              <a:t>ublic relations,</a:t>
            </a:r>
            <a:endParaRPr lang="pl-PL" dirty="0"/>
          </a:p>
          <a:p>
            <a:pPr marL="0" indent="0" algn="just">
              <a:buNone/>
            </a:pPr>
            <a:r>
              <a:rPr lang="pl-PL" sz="2800" dirty="0"/>
              <a:t>4 </a:t>
            </a:r>
            <a:r>
              <a:rPr lang="pl-PL" sz="2800" dirty="0" smtClean="0"/>
              <a:t>wydarzenia </a:t>
            </a:r>
            <a:r>
              <a:rPr lang="pl-PL" sz="2800" dirty="0"/>
              <a:t>(</a:t>
            </a:r>
            <a:r>
              <a:rPr lang="pl-PL" sz="2800" dirty="0" err="1"/>
              <a:t>eventy</a:t>
            </a:r>
            <a:r>
              <a:rPr lang="pl-PL" sz="2800" dirty="0" smtClean="0"/>
              <a:t>),</a:t>
            </a:r>
            <a:endParaRPr lang="pl-PL" sz="2800" dirty="0"/>
          </a:p>
          <a:p>
            <a:pPr marL="0" indent="0" algn="just">
              <a:buNone/>
            </a:pPr>
            <a:r>
              <a:rPr lang="pl-PL" dirty="0"/>
              <a:t>5 w</a:t>
            </a:r>
            <a:r>
              <a:rPr lang="pl-PL" dirty="0" smtClean="0"/>
              <a:t>ykorzystanie  serwisów społecznościowych.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2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 znane na całym świecie.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Karnawał w Rio de </a:t>
            </a:r>
            <a:r>
              <a:rPr lang="pt-BR" dirty="0" smtClean="0"/>
              <a:t>Janeiro</a:t>
            </a:r>
            <a:r>
              <a:rPr lang="pl-PL" dirty="0" smtClean="0"/>
              <a:t>. </a:t>
            </a:r>
            <a:r>
              <a:rPr lang="pl-PL" dirty="0"/>
              <a:t>przyciągnął 900 000 turystów, w tym 70 proc. zagranicznych, był świetnym interesem: dał kilkumiesięczne zatrudnienie 250 000 osób i przyniósł 665 milionów dolarów zysku</a:t>
            </a:r>
            <a:r>
              <a:rPr lang="pl-PL" dirty="0" smtClean="0"/>
              <a:t>. </a:t>
            </a:r>
          </a:p>
          <a:p>
            <a:pPr algn="just"/>
            <a:r>
              <a:rPr lang="pl-PL" dirty="0" smtClean="0"/>
              <a:t>Monachijski </a:t>
            </a:r>
            <a:r>
              <a:rPr lang="pl-PL" dirty="0" err="1" smtClean="0"/>
              <a:t>Oktoberfest</a:t>
            </a:r>
            <a:r>
              <a:rPr lang="pl-PL" dirty="0" smtClean="0"/>
              <a:t>. </a:t>
            </a:r>
            <a:r>
              <a:rPr lang="pl-PL" dirty="0"/>
              <a:t>Pierwszy </a:t>
            </a:r>
            <a:r>
              <a:rPr lang="pl-PL" dirty="0" err="1"/>
              <a:t>Oktoberfest</a:t>
            </a:r>
            <a:r>
              <a:rPr lang="pl-PL" dirty="0"/>
              <a:t> odbył się 12 października 1810 </a:t>
            </a:r>
            <a:r>
              <a:rPr lang="pl-PL" dirty="0" smtClean="0"/>
              <a:t>roku. </a:t>
            </a:r>
            <a:r>
              <a:rPr lang="pl-PL" dirty="0"/>
              <a:t> To również największa biesiada ludowa, na którą każdego roku ściągają miliony miłośników zabawy (i oczywiście piwa!) z najdalszych zakątków naszego globu. </a:t>
            </a:r>
            <a:endParaRPr lang="pl-PL" dirty="0" smtClean="0"/>
          </a:p>
          <a:p>
            <a:pPr algn="just"/>
            <a:r>
              <a:rPr lang="pl-PL" dirty="0" smtClean="0"/>
              <a:t>Dzień Św. Patryka, </a:t>
            </a:r>
            <a:r>
              <a:rPr lang="pl-PL" dirty="0"/>
              <a:t>Najważniejszą tradycją obchodów dnia św. Patryka jest noszenie ubrań w kolorze zielonym. Zieleń to narodowy kolor Irlandii, nawiązujący do trawiastego krajobrazu wyspy i symbolizujący koniczynę przypisywaną tradycyjnie świętemu Patrykowi. </a:t>
            </a:r>
            <a:r>
              <a:rPr lang="pl-PL" dirty="0" smtClean="0"/>
              <a:t>W roku 2014 </a:t>
            </a:r>
            <a:r>
              <a:rPr lang="pl-PL" dirty="0"/>
              <a:t>wielu miastach Anglii, Szkocji i Irlandii Płn. odbyły się uroczyste parady z okazji Dnia św. Patryka - patrona Irlandii. Największa z nich, z udziałem ok. 80 tys. ludzi, odbyła się w Birmingham.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43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Wydarzenia znane na całym świecie,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La </a:t>
            </a:r>
            <a:r>
              <a:rPr lang="pl-PL" dirty="0" err="1" smtClean="0"/>
              <a:t>Tomatina</a:t>
            </a:r>
            <a:r>
              <a:rPr lang="pl-PL" dirty="0" smtClean="0"/>
              <a:t>, </a:t>
            </a:r>
            <a:r>
              <a:rPr lang="pl-PL" dirty="0" err="1" smtClean="0"/>
              <a:t>Bunol</a:t>
            </a:r>
            <a:r>
              <a:rPr lang="pl-PL" dirty="0"/>
              <a:t> </a:t>
            </a:r>
            <a:r>
              <a:rPr lang="pl-PL" dirty="0" smtClean="0"/>
              <a:t>w </a:t>
            </a:r>
            <a:r>
              <a:rPr lang="pl-PL" dirty="0" err="1" smtClean="0"/>
              <a:t>Hiszpani</a:t>
            </a:r>
            <a:r>
              <a:rPr lang="pl-PL" dirty="0" smtClean="0"/>
              <a:t>. Impreza obchodzona od 1945 roku. Może mało kto kojarzy miasto </a:t>
            </a:r>
            <a:r>
              <a:rPr lang="pl-PL" dirty="0" err="1" smtClean="0"/>
              <a:t>Bunol</a:t>
            </a:r>
            <a:r>
              <a:rPr lang="pl-PL" dirty="0" smtClean="0"/>
              <a:t> ale pomidorową wojnę właśnie z Hiszpanią chyba każdy. </a:t>
            </a:r>
            <a:r>
              <a:rPr lang="pl-PL" dirty="0"/>
              <a:t>Bitwa na pomidory odbywa się w ostatnią środę sierpnia, stanowiąc główny punkt trwającej cały tydzień fiesty</a:t>
            </a:r>
            <a:r>
              <a:rPr lang="pl-PL" dirty="0" smtClean="0"/>
              <a:t>. Corocznie udział w imprezie bierze ok. 30 tys. osób.</a:t>
            </a:r>
          </a:p>
        </p:txBody>
      </p:sp>
    </p:spTree>
    <p:extLst>
      <p:ext uri="{BB962C8B-B14F-4D97-AF65-F5344CB8AC3E}">
        <p14:creationId xmlns:p14="http://schemas.microsoft.com/office/powerpoint/2010/main" val="15406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rasilbresil.com/wp-content/uploads/2013/02/carnaval-rio-dr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404812"/>
            <a:ext cx="8899525" cy="51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tatic.lovetotravel.pl/galery/th/th1_6218_oktoberfest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84163"/>
            <a:ext cx="8505825" cy="53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Znaczenie eventu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Event odgrywa bardzo </a:t>
            </a:r>
            <a:r>
              <a:rPr lang="pl-PL" dirty="0" smtClean="0"/>
              <a:t>ważną </a:t>
            </a:r>
            <a:r>
              <a:rPr lang="pl-PL" dirty="0"/>
              <a:t>rolę w budowaniu i umacnianiu </a:t>
            </a:r>
            <a:r>
              <a:rPr lang="pl-PL" dirty="0" smtClean="0"/>
              <a:t>marki, tak samo miasta jak i regionu. Bardzo często jest filarem dla wszystkich działań mających związek ze sprzedażą i komunikacją. Każde wydarzenie promujące miejsce czy region, staje się tym silniejszym narzędziem im dłużej trwa. Mowa tu o budowaniu tradycji, przyzwyczajaniu turystów do konkretnych wydarzeń. Zaufanie odbiorców do wydarzenia a tym samym, choć może nie zawsze świadomie do organizatorów daje szeroko pojęte korzyści.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Eventy organizowane w </a:t>
            </a:r>
            <a:r>
              <a:rPr lang="pl-PL" dirty="0" smtClean="0"/>
              <a:t>miastach oraz regionach</a:t>
            </a:r>
            <a:r>
              <a:rPr lang="pl-PL" dirty="0"/>
              <a:t>, takie </a:t>
            </a:r>
            <a:r>
              <a:rPr lang="pl-PL" dirty="0" smtClean="0"/>
              <a:t>jak: festiwale, duże imprezy sportowe (dwie ostatnie, największe w Polsce to  Halowe MŚ w Lekkoatletyce, UEFA EURO 2012</a:t>
            </a:r>
            <a:r>
              <a:rPr lang="pl-PL" baseline="30000" dirty="0" smtClean="0"/>
              <a:t>TM</a:t>
            </a:r>
            <a:r>
              <a:rPr lang="pl-PL" dirty="0" smtClean="0"/>
              <a:t>), pikniki, koncerty wraz z imprezami towarzyszącymi, przyciągają </a:t>
            </a:r>
            <a:r>
              <a:rPr lang="pl-PL" dirty="0"/>
              <a:t>turystów i </a:t>
            </a:r>
            <a:r>
              <a:rPr lang="pl-PL" dirty="0" smtClean="0"/>
              <a:t>inwestorów. </a:t>
            </a:r>
            <a:r>
              <a:rPr lang="pl-PL" dirty="0"/>
              <a:t>Umiejętnie zorganizowane, stosownie do okoliczności oraz do grupy docelowej, przyniosą konkretne i długofalowe korzyści, przyczynią się do budowania silnej marki </a:t>
            </a:r>
            <a:r>
              <a:rPr lang="pl-PL" dirty="0" smtClean="0"/>
              <a:t>miejsca.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6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wp.pl/a/f/jpeg/32335/b/8/b825eebd87ddba5bd647cb70c120ef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249236"/>
            <a:ext cx="8556625" cy="54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ultureledger.com/wp-content/uploads/2010/09/La-Tomatino-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14312"/>
            <a:ext cx="8467725" cy="55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funkcje, cele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84735"/>
            <a:ext cx="8596668" cy="5237738"/>
          </a:xfrm>
        </p:spPr>
        <p:txBody>
          <a:bodyPr>
            <a:noAutofit/>
          </a:bodyPr>
          <a:lstStyle/>
          <a:p>
            <a:pPr algn="just"/>
            <a:r>
              <a:rPr lang="pl-PL" sz="1600" dirty="0" smtClean="0"/>
              <a:t>Zwiększenie konkurencyjności miast, regionów na krajowych oraz międzynarodowych rynkach turystycznych.</a:t>
            </a:r>
          </a:p>
          <a:p>
            <a:pPr algn="just"/>
            <a:r>
              <a:rPr lang="pl-PL" sz="1600" dirty="0" smtClean="0"/>
              <a:t>Kreacja i wzmacnianie atrakcyjnej oferty, która wygeneruje pozytywny wizerunek.</a:t>
            </a:r>
          </a:p>
          <a:p>
            <a:pPr algn="just"/>
            <a:r>
              <a:rPr lang="pl-PL" sz="1600" dirty="0" smtClean="0"/>
              <a:t>Rozwój gospodarczy, przyciągnięcie inwestorów.</a:t>
            </a:r>
          </a:p>
          <a:p>
            <a:pPr algn="just"/>
            <a:r>
              <a:rPr lang="pl-PL" sz="1600" dirty="0" smtClean="0"/>
              <a:t>Wzrost liczby osób odwiedzających wydarzenie.</a:t>
            </a:r>
          </a:p>
          <a:p>
            <a:pPr algn="just"/>
            <a:r>
              <a:rPr lang="pl-PL" sz="1600" dirty="0" smtClean="0"/>
              <a:t>Budowa silnej marki, tradycji, świadomości.</a:t>
            </a:r>
          </a:p>
          <a:p>
            <a:pPr algn="just"/>
            <a:r>
              <a:rPr lang="pl-PL" sz="1600" dirty="0"/>
              <a:t>Promocja / reklama.</a:t>
            </a:r>
          </a:p>
          <a:p>
            <a:pPr algn="just"/>
            <a:r>
              <a:rPr lang="pl-PL" sz="1600" dirty="0"/>
              <a:t>Propagowanie idei.</a:t>
            </a:r>
          </a:p>
          <a:p>
            <a:pPr algn="just"/>
            <a:r>
              <a:rPr lang="pl-PL" sz="1600" dirty="0"/>
              <a:t>Integracja lokalnych środowisk z odbiorcami z </a:t>
            </a:r>
            <a:r>
              <a:rPr lang="pl-PL" sz="1600" dirty="0" smtClean="0"/>
              <a:t>zewnątrz. W przypadku obchodów rocznic aspekt wspólnoty.</a:t>
            </a:r>
            <a:endParaRPr lang="pl-PL" sz="1600" dirty="0"/>
          </a:p>
          <a:p>
            <a:pPr algn="just"/>
            <a:r>
              <a:rPr lang="pl-PL" sz="1600" dirty="0"/>
              <a:t>Edukacja, szerzenie wiedzy na temat miasta, regionu w odniesieniu do historii, kultury, zwyczajów.</a:t>
            </a:r>
          </a:p>
          <a:p>
            <a:pPr algn="just"/>
            <a:r>
              <a:rPr lang="pl-PL" sz="1600" dirty="0"/>
              <a:t>Kształtowanie wizerunku</a:t>
            </a:r>
            <a:r>
              <a:rPr lang="pl-PL" sz="1600" dirty="0" smtClean="0"/>
              <a:t>.</a:t>
            </a:r>
          </a:p>
          <a:p>
            <a:pPr algn="just"/>
            <a:r>
              <a:rPr lang="pl-PL" sz="1600" dirty="0" smtClean="0"/>
              <a:t>Ochrona </a:t>
            </a:r>
            <a:r>
              <a:rPr lang="pl-PL" sz="1600" dirty="0"/>
              <a:t>dziedzictwa kulturowego i środowiska </a:t>
            </a:r>
            <a:r>
              <a:rPr lang="pl-PL" sz="1600" dirty="0" smtClean="0"/>
              <a:t>naturalnego.</a:t>
            </a:r>
            <a:endParaRPr lang="pl-PL" sz="1600" dirty="0"/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algn="just"/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5098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UEFA EURO 2012</a:t>
            </a:r>
            <a:r>
              <a:rPr lang="pl-PL" baseline="30000" dirty="0" smtClean="0"/>
              <a:t>TM</a:t>
            </a:r>
            <a:r>
              <a:rPr lang="pl-PL" dirty="0" smtClean="0"/>
              <a:t> zmierzone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Raport </a:t>
            </a:r>
            <a:r>
              <a:rPr lang="pl-PL" dirty="0"/>
              <a:t>„Promocja z zyskiem” przygotowany przez PRESS-SERVICE Monitoring Mediów, dotyczy czterech ośrodków, w których rozgrywane były mecze w ramach Mistrzostw Europy w piłce nożnej i obejmuje okres od 8 czerwca do 8 lipca 2012 r. </a:t>
            </a:r>
            <a:r>
              <a:rPr lang="pl-PL" b="1" dirty="0"/>
              <a:t>Z analizy wynika, że na temat miast-gospodarzy w kontekście Euro opublikowano ponad 82 tys. informacji. Niekwestionowaną medialną gwiazdą w polskiej prasie, </a:t>
            </a:r>
            <a:r>
              <a:rPr lang="pl-PL" b="1" dirty="0" smtClean="0"/>
              <a:t>Internecie </a:t>
            </a:r>
            <a:r>
              <a:rPr lang="pl-PL" b="1" dirty="0"/>
              <a:t>i RTV była Warszawa, na temat której łącznie opublikowano 30 738 publikacji</a:t>
            </a:r>
            <a:r>
              <a:rPr lang="pl-PL" dirty="0"/>
              <a:t>, których ekwiwalent reklamowy osiągnął wartość blisko 216 mln zł. </a:t>
            </a:r>
            <a:endParaRPr lang="pl-PL" dirty="0" smtClean="0"/>
          </a:p>
          <a:p>
            <a:pPr algn="just"/>
            <a:r>
              <a:rPr lang="pl-PL" dirty="0"/>
              <a:t>W ciągu analizowanego miesiąca na drugim miejscu pod względem liczby informacji znalazł się Poznań z 19 220 materiałami. Ekwiwalent reklamowy publikacji wyniósł blisko 85 mln złotych.</a:t>
            </a:r>
          </a:p>
          <a:p>
            <a:pPr algn="just"/>
            <a:r>
              <a:rPr lang="pl-PL" dirty="0"/>
              <a:t>Gdańsk uzyskał 16 701 informacji, a Wrocław – 15 950. </a:t>
            </a:r>
          </a:p>
          <a:p>
            <a:pPr algn="just"/>
            <a:endParaRPr lang="pl-PL" dirty="0" smtClean="0"/>
          </a:p>
          <a:p>
            <a:pPr marL="0" indent="0" algn="r">
              <a:buNone/>
            </a:pPr>
            <a:r>
              <a:rPr lang="pl-PL" sz="1100" dirty="0"/>
              <a:t>Źródło / Marketing Miejsca</a:t>
            </a:r>
          </a:p>
          <a:p>
            <a:pPr marL="0" indent="0" algn="r">
              <a:buNone/>
            </a:pPr>
            <a:endParaRPr lang="pl-PL" sz="1100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5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Mistrzostwa Świata w Piłce Siatkowej Mężczyzn 2014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MŚ w Piłce Siatkowej Mężczyzn to niewątpliwie jedna z ważniejszych imprez sportowych na świecie. W tym roku gospodarzem będzie Polska. To kolejna olbrzymia impreza sportowa w naszym kraju. </a:t>
            </a:r>
          </a:p>
          <a:p>
            <a:pPr algn="just"/>
            <a:r>
              <a:rPr lang="pl-PL" dirty="0" smtClean="0"/>
              <a:t>Miasta, które gościć będą najlepsze zespoły to: Bydgoszcz, Gdańsk, Katowice, Kraków, Łódź, Wrocław.</a:t>
            </a:r>
          </a:p>
          <a:p>
            <a:pPr marL="0" indent="0" algn="just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651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interia.pl/sport/nimg/r/1/Polscy_siatkarze_liderami_5545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380999"/>
            <a:ext cx="8302625" cy="55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Mistrzostwa Świata w Żeglarskiej Klasie Finn </a:t>
            </a:r>
            <a:r>
              <a:rPr lang="pl-PL" dirty="0" err="1" smtClean="0"/>
              <a:t>Masters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Sopot w roku 2014 był nie tylko Gospodarzem Halowych MŚ w Lekkoatletyce. Już niedługo będzie gospodarzem kolejnej, bardzo ważnej, prestiżowej imprezy jaką są MŚ w Żeglarskiej klasie Finn </a:t>
            </a:r>
            <a:r>
              <a:rPr lang="pl-PL" dirty="0" err="1" smtClean="0"/>
              <a:t>Masters</a:t>
            </a:r>
            <a:r>
              <a:rPr lang="pl-PL" dirty="0" smtClean="0"/>
              <a:t>.</a:t>
            </a:r>
          </a:p>
          <a:p>
            <a:pPr algn="just"/>
            <a:r>
              <a:rPr lang="pl-PL" dirty="0"/>
              <a:t>Sopot konkurował o organizację imprezy z miastami Los Angeles i węgierską </a:t>
            </a:r>
            <a:r>
              <a:rPr lang="pl-PL" dirty="0" err="1"/>
              <a:t>Tihana</a:t>
            </a:r>
            <a:r>
              <a:rPr lang="pl-PL" dirty="0"/>
              <a:t>. Podczas spotkania członków Stowarzyszenia klasy Finn </a:t>
            </a:r>
            <a:r>
              <a:rPr lang="pl-PL" dirty="0" err="1"/>
              <a:t>Masters</a:t>
            </a:r>
            <a:r>
              <a:rPr lang="pl-PL" dirty="0"/>
              <a:t> zdecydowaną większością głosów przyznano mistrzostwa miastu Sopot. Podczas</a:t>
            </a:r>
            <a:r>
              <a:rPr lang="pl-PL" b="1" dirty="0"/>
              <a:t> Żeglarskich Mistrzostw Świata w Sopocie</a:t>
            </a:r>
            <a:r>
              <a:rPr lang="pl-PL" dirty="0"/>
              <a:t> pojawi się 200 zawodników z 25 krajów wszystkich kontynentów.</a:t>
            </a:r>
          </a:p>
          <a:p>
            <a:pPr marL="0" indent="0" algn="just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175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gatta-forum.com/wp-content/uploads/2012/05/finn-world-masters-day-two-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7" y="304800"/>
            <a:ext cx="8604205" cy="53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Igrzysk szansą na rozwój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Kraków tylko w wyniku zgłoszonej aplikacji na Miasto Gospodarza czerpie korzyści. Te korzyści to m.in. budowanie świadomości na temat miasta Kraków, wzrost zainteresowania nim na arenie światowej.</a:t>
            </a:r>
          </a:p>
          <a:p>
            <a:pPr algn="just"/>
            <a:r>
              <a:rPr lang="pl-PL" dirty="0" smtClean="0"/>
              <a:t>Z Krakowem konkurują: </a:t>
            </a:r>
            <a:r>
              <a:rPr lang="pl-PL" dirty="0" err="1" smtClean="0"/>
              <a:t>Ałmaty</a:t>
            </a:r>
            <a:r>
              <a:rPr lang="pl-PL" dirty="0" smtClean="0"/>
              <a:t> (Kazachstan), Lwów (Ukraina), Oslo (Norwegia), Pekin (Chiny).</a:t>
            </a:r>
          </a:p>
          <a:p>
            <a:pPr algn="just"/>
            <a:r>
              <a:rPr lang="pl-PL" dirty="0" smtClean="0"/>
              <a:t>Do momentu ogłoszenia wyników Kraków będzie podejmował kroki związane z rozbudową infrastruktury a przede wszystkim z marketingiem miejsca. </a:t>
            </a:r>
          </a:p>
        </p:txBody>
      </p:sp>
    </p:spTree>
    <p:extLst>
      <p:ext uri="{BB962C8B-B14F-4D97-AF65-F5344CB8AC3E}">
        <p14:creationId xmlns:p14="http://schemas.microsoft.com/office/powerpoint/2010/main" val="28466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2132</TotalTime>
  <Words>888</Words>
  <Application>Microsoft Office PowerPoint</Application>
  <PresentationFormat>Panoramiczny</PresentationFormat>
  <Paragraphs>66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Faseta</vt:lpstr>
      <vt:lpstr>Znaczenie eventu w promocji miast i regionów</vt:lpstr>
      <vt:lpstr>Znaczenie eventu</vt:lpstr>
      <vt:lpstr>Najważniejsze funkcje, cele</vt:lpstr>
      <vt:lpstr>UEFA EURO 2012TM zmierzone</vt:lpstr>
      <vt:lpstr>Mistrzostwa Świata w Piłce Siatkowej Mężczyzn 2014</vt:lpstr>
      <vt:lpstr>Prezentacja programu PowerPoint</vt:lpstr>
      <vt:lpstr>Mistrzostwa Świata w Żeglarskiej Klasie Finn Masters</vt:lpstr>
      <vt:lpstr>Prezentacja programu PowerPoint</vt:lpstr>
      <vt:lpstr>Organizacja Igrzysk szansą na rozwój</vt:lpstr>
      <vt:lpstr>Prezentacja programu PowerPoint</vt:lpstr>
      <vt:lpstr>Przykład nr 1 Jarmark Dominikański, Gdańsk.</vt:lpstr>
      <vt:lpstr>Prezentacja programu PowerPoint</vt:lpstr>
      <vt:lpstr>Przykład nr 2 Bieg Rzeźnika, Bieszczady.</vt:lpstr>
      <vt:lpstr>Prezentacja programu PowerPoint</vt:lpstr>
      <vt:lpstr>Badania</vt:lpstr>
      <vt:lpstr>Wydarzenia znane na całym świecie.</vt:lpstr>
      <vt:lpstr>Wydarzenia znane na całym świecie, c.d.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Znaczenie eventu w promocji miast i regionów</dc:title>
  <dc:creator>Piotr Zasadzki</dc:creator>
  <cp:lastModifiedBy>Piotr Zasadzki</cp:lastModifiedBy>
  <cp:revision>54</cp:revision>
  <dcterms:created xsi:type="dcterms:W3CDTF">2014-03-16T09:11:57Z</dcterms:created>
  <dcterms:modified xsi:type="dcterms:W3CDTF">2014-03-17T20:44:16Z</dcterms:modified>
</cp:coreProperties>
</file>