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5" r:id="rId13"/>
    <p:sldId id="286" r:id="rId14"/>
    <p:sldId id="287" r:id="rId15"/>
    <p:sldId id="288" r:id="rId16"/>
    <p:sldId id="289" r:id="rId17"/>
    <p:sldId id="268" r:id="rId18"/>
    <p:sldId id="281" r:id="rId19"/>
    <p:sldId id="280" r:id="rId20"/>
    <p:sldId id="290" r:id="rId21"/>
    <p:sldId id="269" r:id="rId22"/>
    <p:sldId id="270" r:id="rId23"/>
    <p:sldId id="291" r:id="rId24"/>
    <p:sldId id="292" r:id="rId25"/>
    <p:sldId id="271" r:id="rId26"/>
    <p:sldId id="27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3" r:id="rId35"/>
    <p:sldId id="300" r:id="rId36"/>
    <p:sldId id="304" r:id="rId37"/>
    <p:sldId id="305" r:id="rId38"/>
    <p:sldId id="301" r:id="rId39"/>
    <p:sldId id="275" r:id="rId40"/>
    <p:sldId id="302" r:id="rId41"/>
    <p:sldId id="274" r:id="rId4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4" autoAdjust="0"/>
    <p:restoredTop sz="94660"/>
  </p:normalViewPr>
  <p:slideViewPr>
    <p:cSldViewPr>
      <p:cViewPr varScale="1">
        <p:scale>
          <a:sx n="68" d="100"/>
          <a:sy n="6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9C28-4E34-4911-AC24-B0F6B71E343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B961-9054-4D1C-B8F9-3D6E23B365D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AC61-B68A-4220-B441-7848B071086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EA41F-1645-4E91-A01E-AE0DF868DAF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F7980-90B2-4C5E-B7A8-89001411466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5793-CF84-46C6-83AF-7CE1B803150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5C72B-6E95-4A80-A9A7-F5315E45986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BF1E8-0F16-4EEB-B736-576B91E6950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E089D-8C57-4498-A6FE-027DFB6AB1E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068A-EA4E-49B3-9C4D-25BCA97E0A6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0EFBA-27F1-4CE6-81B4-CD09749C73C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C1975D-2E4D-4590-B555-E5F50FEA4C8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wojteklewandowski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956" y="404664"/>
            <a:ext cx="8064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chemeClr val="bg1"/>
                </a:solidFill>
                <a:latin typeface="Verdana" pitchFamily="34" charset="0"/>
              </a:rPr>
              <a:t>Ogólnopolski Festiwal Dobrego Smaku, Europa na Widelcu </a:t>
            </a:r>
          </a:p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chemeClr val="bg1"/>
                </a:solidFill>
                <a:latin typeface="Verdana" pitchFamily="34" charset="0"/>
              </a:rPr>
              <a:t>Festiwal Smaku w Grucznie </a:t>
            </a:r>
          </a:p>
          <a:p>
            <a:pPr algn="ctr">
              <a:spcBef>
                <a:spcPct val="50000"/>
              </a:spcBef>
            </a:pPr>
            <a:r>
              <a:rPr lang="pl-PL" sz="2400" b="1" dirty="0" err="1" smtClean="0">
                <a:solidFill>
                  <a:schemeClr val="bg1"/>
                </a:solidFill>
                <a:latin typeface="Verdana" pitchFamily="34" charset="0"/>
              </a:rPr>
              <a:t>Rybobranie</a:t>
            </a:r>
            <a:r>
              <a:rPr lang="pl-PL" sz="2400" b="1" dirty="0" smtClean="0">
                <a:solidFill>
                  <a:schemeClr val="bg1"/>
                </a:solidFill>
                <a:latin typeface="Verdana" pitchFamily="34" charset="0"/>
              </a:rPr>
              <a:t> nad Odrą </a:t>
            </a:r>
          </a:p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chemeClr val="bg1"/>
                </a:solidFill>
                <a:latin typeface="Verdana" pitchFamily="34" charset="0"/>
              </a:rPr>
              <a:t>– festiwale kulinarne jako narzędzia promocji miast i regionów”</a:t>
            </a:r>
          </a:p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chemeClr val="bg1"/>
                </a:solidFill>
                <a:latin typeface="Verdana" pitchFamily="34" charset="0"/>
              </a:rPr>
              <a:t>Prelegent: Wojtek Lewandowski (Smak i Tradycja, producent </a:t>
            </a:r>
            <a:r>
              <a:rPr lang="pl-PL" sz="2400" b="1" dirty="0" err="1" smtClean="0">
                <a:solidFill>
                  <a:schemeClr val="bg1"/>
                </a:solidFill>
                <a:latin typeface="Verdana" pitchFamily="34" charset="0"/>
              </a:rPr>
              <a:t>eventów</a:t>
            </a:r>
            <a:r>
              <a:rPr lang="pl-PL" sz="2400" b="1" dirty="0" smtClean="0">
                <a:solidFill>
                  <a:schemeClr val="bg1"/>
                </a:solidFill>
                <a:latin typeface="Verdana" pitchFamily="34" charset="0"/>
              </a:rPr>
              <a:t> kulinarnych)</a:t>
            </a:r>
            <a:endParaRPr lang="pl-PL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lajd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692150"/>
            <a:ext cx="3505200" cy="5256213"/>
          </a:xfrm>
          <a:prstGeom prst="rect">
            <a:avLst/>
          </a:prstGeom>
          <a:noFill/>
        </p:spPr>
      </p:pic>
      <p:pic>
        <p:nvPicPr>
          <p:cNvPr id="9220" name="Picture 4" descr="slajd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476250"/>
            <a:ext cx="3884613" cy="2776538"/>
          </a:xfrm>
          <a:prstGeom prst="rect">
            <a:avLst/>
          </a:prstGeom>
          <a:noFill/>
        </p:spPr>
      </p:pic>
      <p:pic>
        <p:nvPicPr>
          <p:cNvPr id="9221" name="Picture 5" descr="slajd7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887787" cy="266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slajd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5072063" cy="3313113"/>
          </a:xfrm>
          <a:prstGeom prst="rect">
            <a:avLst/>
          </a:prstGeom>
          <a:noFill/>
        </p:spPr>
      </p:pic>
      <p:pic>
        <p:nvPicPr>
          <p:cNvPr id="10244" name="Picture 4" descr="slajd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3716338"/>
            <a:ext cx="4751387" cy="291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slajd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4362450" cy="597693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436096" y="620688"/>
            <a:ext cx="36695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accent3"/>
                </a:solidFill>
              </a:rPr>
              <a:t>KTO SŁYSZAŁ 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O GRUCZNIE?</a:t>
            </a:r>
          </a:p>
          <a:p>
            <a:endParaRPr lang="pl-PL" sz="3200" dirty="0">
              <a:solidFill>
                <a:schemeClr val="accent3"/>
              </a:solidFill>
            </a:endParaRPr>
          </a:p>
          <a:p>
            <a:r>
              <a:rPr lang="pl-PL" sz="3200" dirty="0" smtClean="0">
                <a:solidFill>
                  <a:schemeClr val="accent3"/>
                </a:solidFill>
              </a:rPr>
              <a:t>1400 mieszkańców</a:t>
            </a:r>
          </a:p>
          <a:p>
            <a:r>
              <a:rPr lang="pl-PL" sz="3200" dirty="0">
                <a:solidFill>
                  <a:schemeClr val="accent3"/>
                </a:solidFill>
              </a:rPr>
              <a:t>i</a:t>
            </a:r>
            <a:r>
              <a:rPr lang="pl-PL" sz="3200" dirty="0" smtClean="0">
                <a:solidFill>
                  <a:schemeClr val="accent3"/>
                </a:solidFill>
              </a:rPr>
              <a:t> spada</a:t>
            </a:r>
            <a:endParaRPr lang="pl-PL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lajd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2720500" cy="2167582"/>
          </a:xfrm>
          <a:prstGeom prst="rect">
            <a:avLst/>
          </a:prstGeom>
          <a:noFill/>
        </p:spPr>
      </p:pic>
      <p:pic>
        <p:nvPicPr>
          <p:cNvPr id="7" name="Obraz 6" descr="gruczn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6096000" cy="4057650"/>
          </a:xfrm>
          <a:prstGeom prst="rect">
            <a:avLst/>
          </a:prstGeom>
        </p:spPr>
      </p:pic>
      <p:pic>
        <p:nvPicPr>
          <p:cNvPr id="13316" name="Picture 4" descr="slajd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552" y="3789040"/>
            <a:ext cx="38414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pl-PL" sz="2000" dirty="0" smtClean="0">
                <a:solidFill>
                  <a:schemeClr val="accent3"/>
                </a:solidFill>
              </a:rPr>
              <a:t>Klimat kontrabandy dla grupy wtajemniczonych</a:t>
            </a:r>
          </a:p>
          <a:p>
            <a:r>
              <a:rPr lang="pl-PL" sz="2000" dirty="0" err="1" smtClean="0">
                <a:solidFill>
                  <a:schemeClr val="accent3"/>
                </a:solidFill>
              </a:rPr>
              <a:t>Trendseterzy</a:t>
            </a:r>
            <a:endParaRPr lang="pl-PL" sz="20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pl-PL" sz="2000" dirty="0">
              <a:solidFill>
                <a:schemeClr val="accent3"/>
              </a:solidFill>
            </a:endParaRPr>
          </a:p>
        </p:txBody>
      </p:sp>
      <p:pic>
        <p:nvPicPr>
          <p:cNvPr id="6" name="Obraz 5" descr="Festiwal Smak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2716907" cy="799090"/>
          </a:xfrm>
          <a:prstGeom prst="rect">
            <a:avLst/>
          </a:prstGeom>
        </p:spPr>
      </p:pic>
      <p:pic>
        <p:nvPicPr>
          <p:cNvPr id="7" name="Obraz 6" descr="nalew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648968" cy="2436569"/>
          </a:xfrm>
          <a:prstGeom prst="rect">
            <a:avLst/>
          </a:prstGeom>
        </p:spPr>
      </p:pic>
      <p:pic>
        <p:nvPicPr>
          <p:cNvPr id="8" name="Obraz 7" descr="LogoSlowF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852936"/>
            <a:ext cx="372427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301208"/>
            <a:ext cx="8147248" cy="824955"/>
          </a:xfrm>
        </p:spPr>
        <p:txBody>
          <a:bodyPr/>
          <a:lstStyle/>
          <a:p>
            <a:pPr algn="ctr">
              <a:buNone/>
            </a:pPr>
            <a:r>
              <a:rPr lang="pl-PL" sz="2000" dirty="0" smtClean="0">
                <a:solidFill>
                  <a:schemeClr val="accent3"/>
                </a:solidFill>
              </a:rPr>
              <a:t>KATALIZATOR DZIAŁAŃ W SPOŁECZNOSCI</a:t>
            </a:r>
            <a:endParaRPr lang="pl-PL" sz="2000" dirty="0">
              <a:solidFill>
                <a:schemeClr val="accent3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64" cy="45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estiwal Smaku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857750" cy="1428750"/>
          </a:xfrm>
        </p:spPr>
      </p:pic>
      <p:sp>
        <p:nvSpPr>
          <p:cNvPr id="6" name="pole tekstowe 5"/>
          <p:cNvSpPr txBox="1"/>
          <p:nvPr/>
        </p:nvSpPr>
        <p:spPr>
          <a:xfrm>
            <a:off x="971600" y="285293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3"/>
                </a:solidFill>
              </a:rPr>
              <a:t>MODEL ORGANIZACJI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FINANSOWANIE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PERSPEKTYWY ROZWOJU – zagrożenia i szanse</a:t>
            </a:r>
            <a:endParaRPr lang="pl-P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est logo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3246437" cy="2808288"/>
          </a:xfrm>
          <a:prstGeom prst="rect">
            <a:avLst/>
          </a:prstGeom>
          <a:noFill/>
        </p:spPr>
      </p:pic>
      <p:pic>
        <p:nvPicPr>
          <p:cNvPr id="15364" name="Picture 4" descr="jarmar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549275"/>
            <a:ext cx="4318000" cy="2882900"/>
          </a:xfrm>
          <a:prstGeom prst="rect">
            <a:avLst/>
          </a:prstGeom>
          <a:noFill/>
        </p:spPr>
      </p:pic>
      <p:pic>
        <p:nvPicPr>
          <p:cNvPr id="15365" name="Picture 5" descr="plan ogól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89363"/>
            <a:ext cx="3994150" cy="2659062"/>
          </a:xfrm>
          <a:prstGeom prst="rect">
            <a:avLst/>
          </a:prstGeom>
          <a:noFill/>
        </p:spPr>
      </p:pic>
      <p:pic>
        <p:nvPicPr>
          <p:cNvPr id="15366" name="Picture 6" descr="kuchni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789363"/>
            <a:ext cx="3960812" cy="264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971600" y="981883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3"/>
                </a:solidFill>
              </a:rPr>
              <a:t>SCENA DOBREGO SMAKU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SCENA KULINARNA</a:t>
            </a:r>
            <a:br>
              <a:rPr lang="pl-PL" dirty="0" smtClean="0">
                <a:solidFill>
                  <a:schemeClr val="accent3"/>
                </a:solidFill>
              </a:rPr>
            </a:br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LABORATORIA  DLA WTAJEMNOCZONYCH</a:t>
            </a:r>
            <a:br>
              <a:rPr lang="pl-PL" dirty="0" smtClean="0">
                <a:solidFill>
                  <a:schemeClr val="accent3"/>
                </a:solidFill>
              </a:rPr>
            </a:br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IMPREZY OTRWARTE I ZAMKNIĘTE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KONKURSY dla amatorów i zawodowców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Warsztaty śledzące trendy – dzieci i dorośli</a:t>
            </a:r>
          </a:p>
          <a:p>
            <a:endParaRPr lang="pl-PL" dirty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Na końcu dopiero jarmark</a:t>
            </a:r>
          </a:p>
          <a:p>
            <a:endParaRPr lang="pl-PL" dirty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Zasłużyć na miano ogólnopolskiego festiwalu </a:t>
            </a:r>
            <a:endParaRPr lang="pl-P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uzy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103688" cy="2740025"/>
          </a:xfrm>
          <a:prstGeom prst="rect">
            <a:avLst/>
          </a:prstGeom>
          <a:noFill/>
        </p:spPr>
      </p:pic>
      <p:pic>
        <p:nvPicPr>
          <p:cNvPr id="28675" name="Picture 3" descr="muzyk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0350"/>
            <a:ext cx="4103687" cy="2740025"/>
          </a:xfrm>
          <a:prstGeom prst="rect">
            <a:avLst/>
          </a:prstGeom>
          <a:noFill/>
        </p:spPr>
      </p:pic>
      <p:pic>
        <p:nvPicPr>
          <p:cNvPr id="28676" name="Picture 4" descr="wt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60750"/>
            <a:ext cx="4175125" cy="2995613"/>
          </a:xfrm>
          <a:prstGeom prst="rect">
            <a:avLst/>
          </a:prstGeom>
          <a:noFill/>
        </p:spPr>
      </p:pic>
      <p:pic>
        <p:nvPicPr>
          <p:cNvPr id="28677" name="Picture 5" descr="cejrowsk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73463"/>
            <a:ext cx="4318000" cy="2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956" y="404664"/>
            <a:ext cx="80645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KULINARNA MARKA LOKALNA JAKO ELEMENT TOŻSAMOŚCI KULTUROWEJ </a:t>
            </a:r>
            <a:r>
              <a:rPr lang="pl-PL" sz="2000" dirty="0" smtClean="0">
                <a:solidFill>
                  <a:schemeClr val="bg1"/>
                </a:solidFill>
                <a:latin typeface="Verdana" pitchFamily="34" charset="0"/>
              </a:rPr>
              <a:t>– czyi jak sprawić by przyjeżdżali do was na kiszkę hen z Poznania?</a:t>
            </a:r>
          </a:p>
          <a:p>
            <a:pPr algn="ctr">
              <a:spcBef>
                <a:spcPct val="50000"/>
              </a:spcBef>
            </a:pPr>
            <a:endParaRPr lang="pl-PL" sz="20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DNI MIASTA </a:t>
            </a:r>
            <a:r>
              <a:rPr lang="pl-PL" sz="2000" b="1" dirty="0" err="1" smtClean="0">
                <a:solidFill>
                  <a:schemeClr val="bg1"/>
                </a:solidFill>
                <a:latin typeface="Verdana" pitchFamily="34" charset="0"/>
              </a:rPr>
              <a:t>vs</a:t>
            </a: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 ŚWIĘTO </a:t>
            </a:r>
            <a:r>
              <a:rPr lang="pl-PL" sz="1600" b="1" dirty="0" err="1" smtClean="0">
                <a:solidFill>
                  <a:schemeClr val="bg1"/>
                </a:solidFill>
                <a:latin typeface="Verdana" pitchFamily="34" charset="0"/>
              </a:rPr>
              <a:t>LOKALnYCH</a:t>
            </a: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 SPECJAŁÓW </a:t>
            </a:r>
            <a:r>
              <a:rPr lang="pl-PL" sz="2000" dirty="0" smtClean="0">
                <a:solidFill>
                  <a:schemeClr val="bg1"/>
                </a:solidFill>
                <a:latin typeface="Verdana" pitchFamily="34" charset="0"/>
              </a:rPr>
              <a:t>– czyli czy znowu musi być Big Cyc?</a:t>
            </a:r>
          </a:p>
          <a:p>
            <a:pPr algn="ctr">
              <a:spcBef>
                <a:spcPct val="50000"/>
              </a:spcBef>
            </a:pPr>
            <a:endParaRPr lang="pl-PL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Ogólnopolski Festiwal Dobrego Smaku  – Europa na Widelcu – Festiwal Smaku w Grucznie: </a:t>
            </a:r>
            <a:r>
              <a:rPr lang="pl-PL" sz="2000" dirty="0" smtClean="0">
                <a:solidFill>
                  <a:schemeClr val="bg1"/>
                </a:solidFill>
                <a:latin typeface="Verdana" pitchFamily="34" charset="0"/>
              </a:rPr>
              <a:t>charakterystyka, różnice, </a:t>
            </a:r>
            <a:r>
              <a:rPr lang="pl-PL" sz="2000" dirty="0" err="1" smtClean="0">
                <a:solidFill>
                  <a:schemeClr val="bg1"/>
                </a:solidFill>
                <a:latin typeface="Verdana" pitchFamily="34" charset="0"/>
              </a:rPr>
              <a:t>podboieństwa</a:t>
            </a:r>
            <a:r>
              <a:rPr lang="pl-PL" sz="2000" dirty="0" smtClean="0">
                <a:solidFill>
                  <a:schemeClr val="bg1"/>
                </a:solidFill>
                <a:latin typeface="Verdana" pitchFamily="34" charset="0"/>
              </a:rPr>
              <a:t>, geneza sukcesu</a:t>
            </a:r>
          </a:p>
          <a:p>
            <a:pPr algn="ctr">
              <a:spcBef>
                <a:spcPct val="50000"/>
              </a:spcBef>
            </a:pPr>
            <a:endParaRPr lang="pl-PL" sz="20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Dni Masła z </a:t>
            </a:r>
            <a:r>
              <a:rPr lang="pl-PL" sz="2000" b="1" dirty="0" err="1" smtClean="0">
                <a:solidFill>
                  <a:schemeClr val="bg1"/>
                </a:solidFill>
                <a:latin typeface="Verdana" pitchFamily="34" charset="0"/>
              </a:rPr>
              <a:t>Jasłą</a:t>
            </a: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Verdana" pitchFamily="34" charset="0"/>
              </a:rPr>
              <a:t>vs</a:t>
            </a: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Verdana" pitchFamily="34" charset="0"/>
              </a:rPr>
              <a:t>Śwatowe</a:t>
            </a:r>
            <a:r>
              <a:rPr lang="pl-PL" sz="2000" b="1" dirty="0" smtClean="0">
                <a:solidFill>
                  <a:schemeClr val="bg1"/>
                </a:solidFill>
                <a:latin typeface="Verdana" pitchFamily="34" charset="0"/>
              </a:rPr>
              <a:t> Święto Pieroga </a:t>
            </a:r>
          </a:p>
          <a:p>
            <a:pPr algn="ctr">
              <a:spcBef>
                <a:spcPct val="50000"/>
              </a:spcBef>
            </a:pPr>
            <a:r>
              <a:rPr lang="pl-PL" sz="2000" dirty="0" smtClean="0">
                <a:solidFill>
                  <a:schemeClr val="bg1"/>
                </a:solidFill>
                <a:latin typeface="Verdana" pitchFamily="34" charset="0"/>
              </a:rPr>
              <a:t>– mierz siły na zamiary</a:t>
            </a:r>
          </a:p>
          <a:p>
            <a:pPr algn="ctr">
              <a:spcBef>
                <a:spcPct val="50000"/>
              </a:spcBef>
            </a:pPr>
            <a:endParaRPr lang="pl-PL" sz="20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pl-PL" sz="2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NP2L1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645024"/>
            <a:ext cx="4097762" cy="2730134"/>
          </a:xfrm>
          <a:prstGeom prst="rect">
            <a:avLst/>
          </a:prstGeom>
        </p:spPr>
      </p:pic>
      <p:pic>
        <p:nvPicPr>
          <p:cNvPr id="7" name="Obraz 6" descr="_DSC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708471"/>
            <a:ext cx="3960440" cy="2628742"/>
          </a:xfrm>
          <a:prstGeom prst="rect">
            <a:avLst/>
          </a:prstGeom>
        </p:spPr>
      </p:pic>
      <p:pic>
        <p:nvPicPr>
          <p:cNvPr id="8" name="Obraz 7" descr="_DSC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3956557" cy="2626165"/>
          </a:xfrm>
          <a:prstGeom prst="rect">
            <a:avLst/>
          </a:prstGeom>
        </p:spPr>
      </p:pic>
      <p:pic>
        <p:nvPicPr>
          <p:cNvPr id="9" name="Obraz 8" descr="_TEF1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2656"/>
            <a:ext cx="3875584" cy="25772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golonk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0200"/>
            <a:ext cx="4318000" cy="2882900"/>
          </a:xfrm>
          <a:prstGeom prst="rect">
            <a:avLst/>
          </a:prstGeom>
          <a:noFill/>
        </p:spPr>
      </p:pic>
      <p:pic>
        <p:nvPicPr>
          <p:cNvPr id="16388" name="Picture 4" descr="golonk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4248150" cy="2836863"/>
          </a:xfrm>
          <a:prstGeom prst="rect">
            <a:avLst/>
          </a:prstGeom>
          <a:noFill/>
        </p:spPr>
      </p:pic>
      <p:pic>
        <p:nvPicPr>
          <p:cNvPr id="16389" name="Picture 5" descr="sznek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94100"/>
            <a:ext cx="4176713" cy="2789238"/>
          </a:xfrm>
          <a:prstGeom prst="rect">
            <a:avLst/>
          </a:prstGeom>
          <a:noFill/>
        </p:spPr>
      </p:pic>
      <p:pic>
        <p:nvPicPr>
          <p:cNvPr id="16390" name="Picture 6" descr="nalewki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98850"/>
            <a:ext cx="4318000" cy="2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wt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318000" cy="2882900"/>
          </a:xfrm>
          <a:prstGeom prst="rect">
            <a:avLst/>
          </a:prstGeom>
          <a:noFill/>
        </p:spPr>
      </p:pic>
      <p:pic>
        <p:nvPicPr>
          <p:cNvPr id="17412" name="Picture 4" descr="golon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3500438"/>
            <a:ext cx="4500562" cy="2911475"/>
          </a:xfrm>
          <a:prstGeom prst="rect">
            <a:avLst/>
          </a:prstGeom>
          <a:noFill/>
        </p:spPr>
      </p:pic>
      <p:pic>
        <p:nvPicPr>
          <p:cNvPr id="8" name="Obraz 7" descr="_TEF2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4134848" cy="2749674"/>
          </a:xfrm>
          <a:prstGeom prst="rect">
            <a:avLst/>
          </a:prstGeom>
        </p:spPr>
      </p:pic>
      <p:pic>
        <p:nvPicPr>
          <p:cNvPr id="9" name="Obraz 8" descr="_TEF2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4026024" cy="26773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_DSC0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790950" cy="5715000"/>
          </a:xfrm>
          <a:prstGeom prst="rect">
            <a:avLst/>
          </a:prstGeom>
        </p:spPr>
      </p:pic>
      <p:pic>
        <p:nvPicPr>
          <p:cNvPr id="7" name="Obraz 6" descr="_DSC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797032" cy="2520280"/>
          </a:xfrm>
          <a:prstGeom prst="rect">
            <a:avLst/>
          </a:prstGeom>
        </p:spPr>
      </p:pic>
      <p:pic>
        <p:nvPicPr>
          <p:cNvPr id="10" name="Obraz 9" descr="NP2L2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17032"/>
            <a:ext cx="3876024" cy="25824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971600" y="981883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3"/>
                </a:solidFill>
              </a:rPr>
              <a:t>ZMIANA W CIĄGU OSTATNICH 7 lat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Potrzeba ciągłych modyfikacji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MODEL ORGANIZACJI  i FINANSOWANIA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MODEL PROMOCJI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PERSPEKTYWA ROZWOJU</a:t>
            </a:r>
          </a:p>
          <a:p>
            <a:endParaRPr lang="pl-PL" dirty="0" smtClean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ZAGROŻENIA /BARIERY W ROZWOJU</a:t>
            </a:r>
          </a:p>
          <a:p>
            <a:endParaRPr lang="pl-PL" dirty="0">
              <a:solidFill>
                <a:schemeClr val="accent3"/>
              </a:solidFill>
            </a:endParaRPr>
          </a:p>
          <a:p>
            <a:r>
              <a:rPr lang="pl-PL" dirty="0" smtClean="0">
                <a:solidFill>
                  <a:schemeClr val="accent3"/>
                </a:solidFill>
              </a:rPr>
              <a:t>NIE ZAPOMINAĆ O KLIENCIE</a:t>
            </a:r>
            <a:endParaRPr lang="pl-P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urop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48680"/>
            <a:ext cx="2648004" cy="266814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9592" y="692696"/>
            <a:ext cx="3828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accent3"/>
                </a:solidFill>
              </a:rPr>
              <a:t>c</a:t>
            </a:r>
            <a:r>
              <a:rPr lang="pl-PL" sz="3200" dirty="0" smtClean="0">
                <a:solidFill>
                  <a:schemeClr val="accent3"/>
                </a:solidFill>
              </a:rPr>
              <a:t>zy ktoś słyszał?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Dla mieszkańców</a:t>
            </a:r>
          </a:p>
          <a:p>
            <a:r>
              <a:rPr lang="pl-PL" sz="3200" dirty="0">
                <a:solidFill>
                  <a:schemeClr val="accent3"/>
                </a:solidFill>
              </a:rPr>
              <a:t>g</a:t>
            </a:r>
            <a:r>
              <a:rPr lang="pl-PL" sz="3200" dirty="0" smtClean="0">
                <a:solidFill>
                  <a:schemeClr val="accent3"/>
                </a:solidFill>
              </a:rPr>
              <a:t>eneza – 4 czerwca</a:t>
            </a:r>
            <a:endParaRPr lang="pl-PL" sz="3200" dirty="0">
              <a:solidFill>
                <a:schemeClr val="accent3"/>
              </a:solidFill>
            </a:endParaRPr>
          </a:p>
        </p:txBody>
      </p:sp>
      <p:pic>
        <p:nvPicPr>
          <p:cNvPr id="8" name="Obraz 7" descr="P604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53186"/>
            <a:ext cx="5328592" cy="374538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414843_m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564904"/>
            <a:ext cx="6134100" cy="4086225"/>
          </a:xfrm>
          <a:prstGeom prst="rect">
            <a:avLst/>
          </a:prstGeom>
        </p:spPr>
      </p:pic>
      <p:pic>
        <p:nvPicPr>
          <p:cNvPr id="9" name="Obraz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518730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692696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Wartości wyróżniające</a:t>
            </a:r>
          </a:p>
          <a:p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Aspekt edukacyjny</a:t>
            </a:r>
          </a:p>
          <a:p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Aspekt społeczny</a:t>
            </a:r>
          </a:p>
          <a:p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Jarmark – ograniczony i regulowany</a:t>
            </a:r>
          </a:p>
          <a:p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Nacisk na główne święto</a:t>
            </a:r>
          </a:p>
          <a:p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OGRANIZATOR I MODEL FINANSOWANIA</a:t>
            </a:r>
            <a:br>
              <a:rPr lang="pl-PL" sz="2400" dirty="0" smtClean="0">
                <a:solidFill>
                  <a:schemeClr val="accent3"/>
                </a:solidFill>
              </a:rPr>
            </a:br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koszta</a:t>
            </a:r>
          </a:p>
          <a:p>
            <a:endParaRPr lang="pl-PL" sz="2400" dirty="0" smtClean="0">
              <a:solidFill>
                <a:schemeClr val="accent3"/>
              </a:solidFill>
            </a:endParaRPr>
          </a:p>
          <a:p>
            <a:r>
              <a:rPr lang="pl-PL" sz="2400" dirty="0" smtClean="0">
                <a:solidFill>
                  <a:schemeClr val="accent3"/>
                </a:solidFill>
              </a:rPr>
              <a:t>perspektywa rozwoju – czy jest potrzeba?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915666"/>
            <a:ext cx="77768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3"/>
                </a:solidFill>
              </a:rPr>
              <a:t>CZY CHCEMY?</a:t>
            </a:r>
          </a:p>
          <a:p>
            <a:pPr algn="ctr"/>
            <a:endParaRPr lang="pl-PL" sz="3200" b="1" dirty="0" smtClean="0">
              <a:solidFill>
                <a:schemeClr val="accent3"/>
              </a:solidFill>
            </a:endParaRPr>
          </a:p>
          <a:p>
            <a:pPr algn="ctr"/>
            <a:r>
              <a:rPr lang="pl-PL" sz="3200" b="1" dirty="0" smtClean="0">
                <a:solidFill>
                  <a:schemeClr val="accent3"/>
                </a:solidFill>
              </a:rPr>
              <a:t>CZY POTRZEBUJEMY?</a:t>
            </a:r>
          </a:p>
          <a:p>
            <a:pPr algn="ctr"/>
            <a:endParaRPr lang="pl-PL" sz="3200" b="1" dirty="0" smtClean="0">
              <a:solidFill>
                <a:schemeClr val="accent3"/>
              </a:solidFill>
            </a:endParaRPr>
          </a:p>
          <a:p>
            <a:pPr algn="ctr"/>
            <a:r>
              <a:rPr lang="pl-PL" sz="3200" b="1" dirty="0" smtClean="0">
                <a:solidFill>
                  <a:schemeClr val="accent3"/>
                </a:solidFill>
              </a:rPr>
              <a:t>CZY MUSIMY?</a:t>
            </a:r>
          </a:p>
          <a:p>
            <a:pPr algn="ctr"/>
            <a:endParaRPr lang="pl-PL" dirty="0" smtClean="0">
              <a:solidFill>
                <a:schemeClr val="accent3"/>
              </a:solidFill>
            </a:endParaRPr>
          </a:p>
          <a:p>
            <a:pPr algn="ctr"/>
            <a:r>
              <a:rPr lang="pl-PL" b="1" dirty="0" smtClean="0">
                <a:solidFill>
                  <a:schemeClr val="accent3"/>
                </a:solidFill>
              </a:rPr>
              <a:t>Tworzyć FESTIWAL, OGÓLNOPOLSKI, ŚWIATOWY, MIĘDZYGALAKTYCNZY?</a:t>
            </a:r>
            <a:endParaRPr lang="pl-PL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14574225Q,V-Europejski-Festiwal-Smaku-Lublin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065243"/>
            <a:ext cx="4753372" cy="3549696"/>
          </a:xfrm>
          <a:prstGeom prst="rect">
            <a:avLst/>
          </a:prstGeom>
        </p:spPr>
      </p:pic>
      <p:pic>
        <p:nvPicPr>
          <p:cNvPr id="2" name="Obraz 1" descr="logo_m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330551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47667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WOJTEK LEWANDOWSKI</a:t>
            </a:r>
          </a:p>
          <a:p>
            <a:pPr algn="ctr"/>
            <a:r>
              <a:rPr lang="pl-PL" dirty="0" smtClean="0"/>
              <a:t> </a:t>
            </a:r>
          </a:p>
          <a:p>
            <a:pPr algn="ctr"/>
            <a:r>
              <a:rPr lang="pl-PL" dirty="0" err="1" smtClean="0">
                <a:hlinkClick r:id="rId2"/>
              </a:rPr>
              <a:t>www.wojteklewandowski.pl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 descr="impresariat_logo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3011430" cy="1002794"/>
          </a:xfrm>
          <a:prstGeom prst="rect">
            <a:avLst/>
          </a:prstGeom>
        </p:spPr>
      </p:pic>
      <p:pic>
        <p:nvPicPr>
          <p:cNvPr id="9" name="Obraz 8" descr="OFD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2592288" cy="2241979"/>
          </a:xfrm>
          <a:prstGeom prst="rect">
            <a:avLst/>
          </a:prstGeom>
        </p:spPr>
      </p:pic>
      <p:pic>
        <p:nvPicPr>
          <p:cNvPr id="10" name="Obraz 9" descr="logo browarf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916832"/>
            <a:ext cx="1944216" cy="1944216"/>
          </a:xfrm>
          <a:prstGeom prst="rect">
            <a:avLst/>
          </a:prstGeom>
        </p:spPr>
      </p:pic>
      <p:pic>
        <p:nvPicPr>
          <p:cNvPr id="11" name="Obraz 10" descr="logomajow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01008"/>
            <a:ext cx="2566388" cy="2401069"/>
          </a:xfrm>
          <a:prstGeom prst="rect">
            <a:avLst/>
          </a:prstGeom>
        </p:spPr>
      </p:pic>
      <p:pic>
        <p:nvPicPr>
          <p:cNvPr id="12" name="Obraz 11" descr="europ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0066" y="4509120"/>
            <a:ext cx="1861894" cy="1876053"/>
          </a:xfrm>
          <a:prstGeom prst="rect">
            <a:avLst/>
          </a:prstGeom>
        </p:spPr>
      </p:pic>
      <p:pic>
        <p:nvPicPr>
          <p:cNvPr id="13" name="Obraz 12" descr="jarmark-rybny-1113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5085184"/>
            <a:ext cx="2110414" cy="14904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mar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907878" cy="3489176"/>
          </a:xfrm>
          <a:prstGeom prst="rect">
            <a:avLst/>
          </a:prstGeom>
        </p:spPr>
      </p:pic>
      <p:pic>
        <p:nvPicPr>
          <p:cNvPr id="3" name="Obraz 2" descr="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83857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majow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105150" cy="2905125"/>
          </a:xfrm>
          <a:prstGeom prst="rect">
            <a:avLst/>
          </a:prstGeom>
        </p:spPr>
      </p:pic>
      <p:pic>
        <p:nvPicPr>
          <p:cNvPr id="3" name="Obraz 2" descr="logo browarf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3433564" cy="34335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371703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3"/>
                </a:solidFill>
              </a:rPr>
              <a:t>ŚWIĘTA LOKALNE</a:t>
            </a:r>
          </a:p>
          <a:p>
            <a:endParaRPr lang="pl-PL" sz="2800" dirty="0">
              <a:solidFill>
                <a:schemeClr val="accent3"/>
              </a:solidFill>
            </a:endParaRPr>
          </a:p>
          <a:p>
            <a:r>
              <a:rPr lang="pl-PL" sz="2800" dirty="0" smtClean="0">
                <a:solidFill>
                  <a:schemeClr val="accent3"/>
                </a:solidFill>
              </a:rPr>
              <a:t>ŚWIĘTA KONKRETNYCH PRODUKTÓW</a:t>
            </a:r>
            <a:endParaRPr lang="pl-PL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3"/>
                </a:solidFill>
              </a:rPr>
              <a:t>FESTYN RUSKICH PIEROGÓW 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W BUDACHOWIE</a:t>
            </a:r>
            <a:endParaRPr lang="pl-PL" sz="3200" dirty="0">
              <a:solidFill>
                <a:schemeClr val="accent3"/>
              </a:solidFill>
            </a:endParaRPr>
          </a:p>
        </p:txBody>
      </p:sp>
      <p:pic>
        <p:nvPicPr>
          <p:cNvPr id="4" name="Obraz 3" descr="news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752" y="1124744"/>
            <a:ext cx="3836586" cy="5328592"/>
          </a:xfrm>
          <a:prstGeom prst="rect">
            <a:avLst/>
          </a:prstGeom>
        </p:spPr>
      </p:pic>
      <p:pic>
        <p:nvPicPr>
          <p:cNvPr id="5" name="Obraz 4" descr="zdjecie,600,283853,20120617,na-festynie-w-budachow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009628" cy="30072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3"/>
                </a:solidFill>
              </a:rPr>
              <a:t>SABANTUJ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(święto Pługa)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W KRUSZYNIANIACH</a:t>
            </a:r>
            <a:endParaRPr lang="pl-PL" sz="3200" dirty="0">
              <a:solidFill>
                <a:schemeClr val="accent3"/>
              </a:solidFill>
            </a:endParaRPr>
          </a:p>
        </p:txBody>
      </p:sp>
      <p:pic>
        <p:nvPicPr>
          <p:cNvPr id="3" name="Obraz 2" descr="84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9919"/>
            <a:ext cx="4283968" cy="62974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3"/>
                </a:solidFill>
              </a:rPr>
              <a:t>SABANTUJ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(święto Pługa)</a:t>
            </a:r>
          </a:p>
          <a:p>
            <a:r>
              <a:rPr lang="pl-PL" sz="3200" dirty="0" smtClean="0">
                <a:solidFill>
                  <a:schemeClr val="accent3"/>
                </a:solidFill>
              </a:rPr>
              <a:t>W KRUSZYNIANIACH</a:t>
            </a:r>
            <a:endParaRPr lang="pl-PL" sz="3200" dirty="0">
              <a:solidFill>
                <a:schemeClr val="accent3"/>
              </a:solidFill>
            </a:endParaRPr>
          </a:p>
        </p:txBody>
      </p:sp>
      <p:pic>
        <p:nvPicPr>
          <p:cNvPr id="4" name="Obraz 3" descr="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31" y="3212976"/>
            <a:ext cx="4991035" cy="3312368"/>
          </a:xfrm>
          <a:prstGeom prst="rect">
            <a:avLst/>
          </a:prstGeom>
        </p:spPr>
      </p:pic>
      <p:pic>
        <p:nvPicPr>
          <p:cNvPr id="5" name="Obraz 4" descr="sabantiuj-kruszyniany-swieto-zydowsk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302" y="1435596"/>
            <a:ext cx="3638178" cy="2425452"/>
          </a:xfrm>
          <a:prstGeom prst="rect">
            <a:avLst/>
          </a:prstGeom>
        </p:spPr>
      </p:pic>
      <p:pic>
        <p:nvPicPr>
          <p:cNvPr id="6" name="Obraz 5" descr="440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70398"/>
            <a:ext cx="3653010" cy="238293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3"/>
                </a:solidFill>
              </a:rPr>
              <a:t>RYBOBRANIE</a:t>
            </a:r>
          </a:p>
          <a:p>
            <a:r>
              <a:rPr lang="pl-PL" sz="2400" dirty="0" smtClean="0">
                <a:solidFill>
                  <a:schemeClr val="accent3"/>
                </a:solidFill>
              </a:rPr>
              <a:t>Krosno Odrzańskie</a:t>
            </a:r>
            <a:endParaRPr lang="pl-PL" sz="2400" dirty="0">
              <a:solidFill>
                <a:schemeClr val="accent3"/>
              </a:solidFill>
            </a:endParaRPr>
          </a:p>
        </p:txBody>
      </p:sp>
      <p:pic>
        <p:nvPicPr>
          <p:cNvPr id="3" name="Obraz 2" descr="Krosno_(js)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836712"/>
            <a:ext cx="5292080" cy="2906669"/>
          </a:xfrm>
          <a:prstGeom prst="rect">
            <a:avLst/>
          </a:prstGeom>
        </p:spPr>
      </p:pic>
      <p:pic>
        <p:nvPicPr>
          <p:cNvPr id="4" name="Obraz 3" descr="zefir-wrzesien-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433968" cy="29375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3"/>
                </a:solidFill>
              </a:rPr>
              <a:t>RYBOBRANIE</a:t>
            </a:r>
          </a:p>
          <a:p>
            <a:r>
              <a:rPr lang="pl-PL" sz="2400" dirty="0" smtClean="0">
                <a:solidFill>
                  <a:schemeClr val="accent3"/>
                </a:solidFill>
              </a:rPr>
              <a:t>Krosno Odrzańskie</a:t>
            </a:r>
            <a:endParaRPr lang="pl-PL" sz="2400" dirty="0">
              <a:solidFill>
                <a:schemeClr val="accent3"/>
              </a:solidFill>
            </a:endParaRPr>
          </a:p>
        </p:txBody>
      </p:sp>
      <p:pic>
        <p:nvPicPr>
          <p:cNvPr id="5" name="Obraz 4" descr="karp_x8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4933" y="3645024"/>
            <a:ext cx="4955539" cy="2448272"/>
          </a:xfrm>
          <a:prstGeom prst="rect">
            <a:avLst/>
          </a:prstGeom>
        </p:spPr>
      </p:pic>
      <p:pic>
        <p:nvPicPr>
          <p:cNvPr id="6" name="Obraz 5" descr="ok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556792"/>
            <a:ext cx="4906124" cy="2202529"/>
          </a:xfrm>
          <a:prstGeom prst="rect">
            <a:avLst/>
          </a:prstGeom>
        </p:spPr>
      </p:pic>
      <p:pic>
        <p:nvPicPr>
          <p:cNvPr id="7" name="Obraz 6" descr="szczup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5992"/>
            <a:ext cx="4906125" cy="12928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3"/>
                </a:solidFill>
              </a:rPr>
              <a:t>RYBOBRANIE</a:t>
            </a:r>
          </a:p>
          <a:p>
            <a:r>
              <a:rPr lang="pl-PL" sz="2400" dirty="0" smtClean="0">
                <a:solidFill>
                  <a:schemeClr val="accent3"/>
                </a:solidFill>
              </a:rPr>
              <a:t>Krosno Odrzańskie</a:t>
            </a:r>
            <a:endParaRPr lang="pl-PL" sz="2400" dirty="0">
              <a:solidFill>
                <a:schemeClr val="accent3"/>
              </a:solidFill>
            </a:endParaRPr>
          </a:p>
        </p:txBody>
      </p:sp>
      <p:pic>
        <p:nvPicPr>
          <p:cNvPr id="6" name="Obraz 5" descr="Wine_20Danube_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9"/>
            <a:ext cx="4772248" cy="3185476"/>
          </a:xfrm>
          <a:prstGeom prst="rect">
            <a:avLst/>
          </a:prstGeom>
        </p:spPr>
      </p:pic>
      <p:pic>
        <p:nvPicPr>
          <p:cNvPr id="5" name="Obraz 4" descr="Cheese-and-white-win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5222511" cy="346861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lajd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855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932040" y="836712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3"/>
                </a:solidFill>
              </a:rPr>
              <a:t>JAKA GMINA JEST</a:t>
            </a:r>
          </a:p>
          <a:p>
            <a:r>
              <a:rPr lang="pl-PL" dirty="0" smtClean="0">
                <a:solidFill>
                  <a:schemeClr val="accent3"/>
                </a:solidFill>
              </a:rPr>
              <a:t>NAJWIĘKSZYM PRODUCENTEM</a:t>
            </a:r>
          </a:p>
          <a:p>
            <a:r>
              <a:rPr lang="pl-PL" dirty="0" smtClean="0">
                <a:solidFill>
                  <a:schemeClr val="accent3"/>
                </a:solidFill>
              </a:rPr>
              <a:t>POMIDORÓW w POLSCE?</a:t>
            </a:r>
            <a:endParaRPr lang="pl-P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laj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3667125" cy="2751137"/>
          </a:xfrm>
          <a:prstGeom prst="rect">
            <a:avLst/>
          </a:prstGeom>
          <a:noFill/>
        </p:spPr>
      </p:pic>
      <p:pic>
        <p:nvPicPr>
          <p:cNvPr id="4100" name="Picture 4" descr="slajd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04813"/>
            <a:ext cx="3600450" cy="2705100"/>
          </a:xfrm>
          <a:prstGeom prst="rect">
            <a:avLst/>
          </a:prstGeom>
          <a:noFill/>
        </p:spPr>
      </p:pic>
      <p:pic>
        <p:nvPicPr>
          <p:cNvPr id="4101" name="Picture 5" descr="slajd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22663"/>
            <a:ext cx="3671888" cy="2387600"/>
          </a:xfrm>
          <a:prstGeom prst="rect">
            <a:avLst/>
          </a:prstGeom>
          <a:noFill/>
        </p:spPr>
      </p:pic>
      <p:pic>
        <p:nvPicPr>
          <p:cNvPr id="4102" name="Picture 6" descr="slajd1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533775"/>
            <a:ext cx="3600450" cy="23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-tomatin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lajd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2300"/>
            <a:ext cx="8208963" cy="561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lajd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3382962" cy="2998787"/>
          </a:xfrm>
          <a:prstGeom prst="rect">
            <a:avLst/>
          </a:prstGeom>
          <a:noFill/>
        </p:spPr>
      </p:pic>
      <p:pic>
        <p:nvPicPr>
          <p:cNvPr id="5124" name="Picture 4" descr="slaj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3414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slaj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738188"/>
            <a:ext cx="8086725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slajd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2592387" cy="3313113"/>
          </a:xfrm>
          <a:prstGeom prst="rect">
            <a:avLst/>
          </a:prstGeom>
          <a:noFill/>
        </p:spPr>
      </p:pic>
      <p:pic>
        <p:nvPicPr>
          <p:cNvPr id="7172" name="Picture 4" descr="slajd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4813"/>
            <a:ext cx="2951162" cy="3360737"/>
          </a:xfrm>
          <a:prstGeom prst="rect">
            <a:avLst/>
          </a:prstGeom>
          <a:noFill/>
        </p:spPr>
      </p:pic>
      <p:pic>
        <p:nvPicPr>
          <p:cNvPr id="7173" name="Picture 5" descr="slajd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24175"/>
            <a:ext cx="2514600" cy="3352800"/>
          </a:xfrm>
          <a:prstGeom prst="rect">
            <a:avLst/>
          </a:prstGeom>
          <a:noFill/>
        </p:spPr>
      </p:pic>
      <p:pic>
        <p:nvPicPr>
          <p:cNvPr id="8" name="Obraz 7" descr="normal_pizza_napolet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01008"/>
            <a:ext cx="3383917" cy="285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slajd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3960812" cy="2154238"/>
          </a:xfrm>
          <a:prstGeom prst="rect">
            <a:avLst/>
          </a:prstGeom>
          <a:noFill/>
        </p:spPr>
      </p:pic>
      <p:pic>
        <p:nvPicPr>
          <p:cNvPr id="8196" name="Picture 4" descr="slajd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068638"/>
            <a:ext cx="2540000" cy="3384550"/>
          </a:xfrm>
          <a:prstGeom prst="rect">
            <a:avLst/>
          </a:prstGeom>
          <a:noFill/>
        </p:spPr>
      </p:pic>
      <p:pic>
        <p:nvPicPr>
          <p:cNvPr id="8197" name="Picture 5" descr="slajd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60350"/>
            <a:ext cx="2362200" cy="3529013"/>
          </a:xfrm>
          <a:prstGeom prst="rect">
            <a:avLst/>
          </a:prstGeom>
          <a:noFill/>
        </p:spPr>
      </p:pic>
      <p:pic>
        <p:nvPicPr>
          <p:cNvPr id="8198" name="Picture 6" descr="slajd6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3024188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ielkopolska mapa smakow k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0188" cy="68580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64163" y="0"/>
            <a:ext cx="360045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pl-PL" sz="1000">
              <a:solidFill>
                <a:schemeClr val="bg1"/>
              </a:solidFill>
            </a:endParaRP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 Andruty Kaliskie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 Rogal Barciński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 Chleb Żytni Wielkopolski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4 Chleb z Komorowa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5 Poznański Pumpernikiel Adama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6 Pierogi z Wargowa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7 Gzik Wielkopolski, Szare Kluski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8 Wielkopolski Ser Smażony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9 Ser Kozi Witoldziński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10 Masło Wielkopolskie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11 Ogórek Kiszony Osiecki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12 Kompoty Owocowe, Szabel w Zalewie, Marynata z Dyni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13 Borowik Wielkopolski, Grzyby solone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14 Susz Wigilijny Wielkopolski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15 Domowe soki tłoczone ze świeżych owoców ziemi kaliskiej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16 Wielkopolskie Soki Jabłkowe tłoczone na zimno z dodatkami innych owoców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17 Napój z Ryćki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18 Olej Rydzowy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19 Wielkopolskie oleje tłoczone na zimno – z pestek dyni i rzepakowy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20 Kiełbasa Nowotomyska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21 Wielkopolska Wieprzowina Złotnicka – Udziec Pieczony ze świni złotnickiej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22 Udziec pieczony ostrzeszowski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23 Wędzonka ostrzeszowska i kiełbasa wiejska ostrzeszowska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24 Kiełbasa Wiejska Kruszewska, Salceson Wiejski Kruszewski, wątrobianka Kruszewska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25 Kiełbasa Jałowcowa Rokietnicka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26 Kiełbaski Rawickie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27 Jagnięcina z owcy rasy wielkopolskiej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28 Kiełbasa Biała parzona wielkopolska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29 Wędzonka krotoszyńska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30 Kiełbasa Polska Wędzona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31 Rolka Wielkopolska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32 Półgęski Wędzone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33 Miodówka Witosławska, Miód Witosławski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34 Wino z czarnej porzeczki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35 Piwo Ciemne Fortuna</a:t>
            </a:r>
          </a:p>
          <a:p>
            <a:pPr marL="342900" indent="-342900"/>
            <a:r>
              <a:rPr lang="pl-PL" sz="1000">
                <a:solidFill>
                  <a:schemeClr val="bg1"/>
                </a:solidFill>
              </a:rPr>
              <a:t>36 Ser Liliput Wielkopolski</a:t>
            </a:r>
          </a:p>
          <a:p>
            <a:pPr marL="342900" indent="-342900">
              <a:spcBef>
                <a:spcPct val="50000"/>
              </a:spcBef>
            </a:pPr>
            <a:endParaRPr lang="pl-PL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449</Words>
  <Application>Microsoft Office PowerPoint</Application>
  <PresentationFormat>Pokaz na ekranie (4:3)</PresentationFormat>
  <Paragraphs>136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4" baseType="lpstr">
      <vt:lpstr>Arial</vt:lpstr>
      <vt:lpstr>Verdana</vt:lpstr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</vt:vector>
  </TitlesOfParts>
  <Company>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</dc:creator>
  <cp:lastModifiedBy>User</cp:lastModifiedBy>
  <cp:revision>21</cp:revision>
  <dcterms:created xsi:type="dcterms:W3CDTF">2008-10-28T09:59:54Z</dcterms:created>
  <dcterms:modified xsi:type="dcterms:W3CDTF">2014-03-18T11:56:51Z</dcterms:modified>
</cp:coreProperties>
</file>